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60" r:id="rId5"/>
    <p:sldId id="261" r:id="rId6"/>
    <p:sldId id="262" r:id="rId7"/>
    <p:sldId id="259" r:id="rId8"/>
    <p:sldId id="263" r:id="rId9"/>
    <p:sldId id="264" r:id="rId10"/>
    <p:sldId id="268" r:id="rId11"/>
    <p:sldId id="265" r:id="rId12"/>
    <p:sldId id="269" r:id="rId13"/>
    <p:sldId id="266" r:id="rId14"/>
    <p:sldId id="270" r:id="rId15"/>
    <p:sldId id="271"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530802-0186-4777-9F27-A634960C16C6}" type="datetimeFigureOut">
              <a:rPr lang="en-US" smtClean="0"/>
              <a:t>4/6/2010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E68EDD-BDDF-4B88-8E6F-628863BCA46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E68EDD-BDDF-4B88-8E6F-628863BCA463}" type="slidenum">
              <a:rPr lang="en-US" smtClean="0"/>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D415A8-E4BF-4828-B052-5EBC67AC2813}"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D415A8-E4BF-4828-B052-5EBC67AC2813}"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D415A8-E4BF-4828-B052-5EBC67AC2813}"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D415A8-E4BF-4828-B052-5EBC67AC2813}"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D415A8-E4BF-4828-B052-5EBC67AC2813}"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D415A8-E4BF-4828-B052-5EBC67AC2813}"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415A8-E4BF-4828-B052-5EBC67AC2813}" type="datetimeFigureOut">
              <a:rPr lang="en-US" smtClean="0"/>
              <a:t>4/5/2010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D415A8-E4BF-4828-B052-5EBC67AC2813}" type="datetimeFigureOut">
              <a:rPr lang="en-US" smtClean="0"/>
              <a:t>4/5/2010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D415A8-E4BF-4828-B052-5EBC67AC2813}" type="datetimeFigureOut">
              <a:rPr lang="en-US" smtClean="0"/>
              <a:t>4/5/2010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D415A8-E4BF-4828-B052-5EBC67AC2813}"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D415A8-E4BF-4828-B052-5EBC67AC2813}"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229592-53D4-44FD-BBEA-73707AFD1E3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D415A8-E4BF-4828-B052-5EBC67AC2813}" type="datetimeFigureOut">
              <a:rPr lang="en-US" smtClean="0"/>
              <a:t>4/5/2010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29592-53D4-44FD-BBEA-73707AFD1E3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the Cold War</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t>Tupac</a:t>
            </a:r>
            <a:r>
              <a:rPr lang="en-US" dirty="0" smtClean="0"/>
              <a:t> v. Biggie</a:t>
            </a:r>
            <a:endParaRPr lang="en-US" dirty="0"/>
          </a:p>
        </p:txBody>
      </p:sp>
      <p:pic>
        <p:nvPicPr>
          <p:cNvPr id="23554" name="Picture 2" descr="http://www.united-tupac.com/blog/wp-content/uploads/2008/02/tupac-und-biggie.jpg"/>
          <p:cNvPicPr>
            <a:picLocks noChangeAspect="1" noChangeArrowheads="1"/>
          </p:cNvPicPr>
          <p:nvPr/>
        </p:nvPicPr>
        <p:blipFill>
          <a:blip r:embed="rId2" cstate="print"/>
          <a:srcRect/>
          <a:stretch>
            <a:fillRect/>
          </a:stretch>
        </p:blipFill>
        <p:spPr bwMode="auto">
          <a:xfrm>
            <a:off x="2286000" y="762000"/>
            <a:ext cx="4572000" cy="6096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t>Tupac</a:t>
            </a:r>
            <a:r>
              <a:rPr lang="en-US" dirty="0" smtClean="0"/>
              <a:t> v. Biggie</a:t>
            </a:r>
            <a:endParaRPr lang="en-US" dirty="0"/>
          </a:p>
        </p:txBody>
      </p:sp>
      <p:graphicFrame>
        <p:nvGraphicFramePr>
          <p:cNvPr id="5" name="Table 4"/>
          <p:cNvGraphicFramePr>
            <a:graphicFrameLocks noGrp="1"/>
          </p:cNvGraphicFramePr>
          <p:nvPr/>
        </p:nvGraphicFramePr>
        <p:xfrm>
          <a:off x="685800" y="990600"/>
          <a:ext cx="6461760" cy="5638800"/>
        </p:xfrm>
        <a:graphic>
          <a:graphicData uri="http://schemas.openxmlformats.org/drawingml/2006/table">
            <a:tbl>
              <a:tblPr/>
              <a:tblGrid>
                <a:gridCol w="1851846"/>
                <a:gridCol w="4609914"/>
              </a:tblGrid>
              <a:tr h="1335505">
                <a:tc>
                  <a:txBody>
                    <a:bodyPr/>
                    <a:lstStyle/>
                    <a:p>
                      <a:pPr marL="0" marR="0" algn="l">
                        <a:lnSpc>
                          <a:spcPct val="115000"/>
                        </a:lnSpc>
                        <a:spcBef>
                          <a:spcPts val="0"/>
                        </a:spcBef>
                        <a:spcAft>
                          <a:spcPts val="0"/>
                        </a:spcAft>
                      </a:pPr>
                      <a:r>
                        <a:rPr lang="en-US" sz="1600" dirty="0">
                          <a:latin typeface="Calibri"/>
                          <a:ea typeface="Calibri"/>
                          <a:cs typeface="Times New Roman"/>
                        </a:rPr>
                        <a:t>Friends</a:t>
                      </a:r>
                      <a:endParaRPr lang="en-US" sz="1100" dirty="0">
                        <a:latin typeface="Calibri"/>
                        <a:ea typeface="Calibri"/>
                        <a:cs typeface="Times New Roman"/>
                      </a:endParaRPr>
                    </a:p>
                    <a:p>
                      <a:pPr marL="0" marR="0" algn="l">
                        <a:lnSpc>
                          <a:spcPct val="115000"/>
                        </a:lnSpc>
                        <a:spcBef>
                          <a:spcPts val="0"/>
                        </a:spcBef>
                        <a:spcAft>
                          <a:spcPts val="0"/>
                        </a:spcAft>
                      </a:pPr>
                      <a:r>
                        <a:rPr lang="en-US" sz="1100" dirty="0">
                          <a:latin typeface="Calibri"/>
                          <a:ea typeface="Calibri"/>
                          <a:cs typeface="Times New Roman"/>
                        </a:rPr>
                        <a:t>Why were they friends?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0">
                <a:tc>
                  <a:txBody>
                    <a:bodyPr/>
                    <a:lstStyle/>
                    <a:p>
                      <a:pPr marL="0" marR="0" algn="l">
                        <a:lnSpc>
                          <a:spcPct val="115000"/>
                        </a:lnSpc>
                        <a:spcBef>
                          <a:spcPts val="0"/>
                        </a:spcBef>
                        <a:spcAft>
                          <a:spcPts val="0"/>
                        </a:spcAft>
                      </a:pPr>
                      <a:r>
                        <a:rPr lang="en-US" sz="1600">
                          <a:latin typeface="Calibri"/>
                          <a:ea typeface="Calibri"/>
                          <a:cs typeface="Times New Roman"/>
                        </a:rPr>
                        <a:t>Turning Point</a:t>
                      </a:r>
                      <a:endParaRPr lang="en-US" sz="1100">
                        <a:latin typeface="Calibri"/>
                        <a:ea typeface="Calibri"/>
                        <a:cs typeface="Times New Roman"/>
                      </a:endParaRPr>
                    </a:p>
                    <a:p>
                      <a:pPr marL="0" marR="0" algn="l">
                        <a:lnSpc>
                          <a:spcPct val="115000"/>
                        </a:lnSpc>
                        <a:spcBef>
                          <a:spcPts val="0"/>
                        </a:spcBef>
                        <a:spcAft>
                          <a:spcPts val="0"/>
                        </a:spcAft>
                      </a:pPr>
                      <a:r>
                        <a:rPr lang="en-US" sz="1100">
                          <a:latin typeface="Calibri"/>
                          <a:ea typeface="Calibri"/>
                          <a:cs typeface="Times New Roman"/>
                        </a:rPr>
                        <a:t>What led them to become enemies?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3695">
                <a:tc>
                  <a:txBody>
                    <a:bodyPr/>
                    <a:lstStyle/>
                    <a:p>
                      <a:pPr marL="0" marR="0" algn="l">
                        <a:lnSpc>
                          <a:spcPct val="115000"/>
                        </a:lnSpc>
                        <a:spcBef>
                          <a:spcPts val="0"/>
                        </a:spcBef>
                        <a:spcAft>
                          <a:spcPts val="0"/>
                        </a:spcAft>
                      </a:pPr>
                      <a:r>
                        <a:rPr lang="en-US" sz="1600" dirty="0">
                          <a:latin typeface="Calibri"/>
                          <a:ea typeface="Calibri"/>
                          <a:cs typeface="Times New Roman"/>
                        </a:rPr>
                        <a:t>Enemies</a:t>
                      </a:r>
                      <a:endParaRPr lang="en-US" sz="1100" dirty="0">
                        <a:latin typeface="Calibri"/>
                        <a:ea typeface="Calibri"/>
                        <a:cs typeface="Times New Roman"/>
                      </a:endParaRPr>
                    </a:p>
                    <a:p>
                      <a:pPr marL="0" marR="0" algn="l">
                        <a:lnSpc>
                          <a:spcPct val="115000"/>
                        </a:lnSpc>
                        <a:spcBef>
                          <a:spcPts val="0"/>
                        </a:spcBef>
                        <a:spcAft>
                          <a:spcPts val="0"/>
                        </a:spcAft>
                      </a:pPr>
                      <a:r>
                        <a:rPr lang="en-US" sz="1100" dirty="0">
                          <a:latin typeface="Calibri"/>
                          <a:ea typeface="Calibri"/>
                          <a:cs typeface="Times New Roman"/>
                        </a:rPr>
                        <a:t>Why were they enemies?  What kinds of conflict did they have?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a:t>
            </a:r>
            <a:endParaRPr lang="en-US" dirty="0"/>
          </a:p>
        </p:txBody>
      </p:sp>
      <p:sp>
        <p:nvSpPr>
          <p:cNvPr id="3" name="Content Placeholder 2"/>
          <p:cNvSpPr>
            <a:spLocks noGrp="1"/>
          </p:cNvSpPr>
          <p:nvPr>
            <p:ph idx="1"/>
          </p:nvPr>
        </p:nvSpPr>
        <p:spPr/>
        <p:txBody>
          <a:bodyPr>
            <a:normAutofit/>
          </a:bodyPr>
          <a:lstStyle/>
          <a:p>
            <a:r>
              <a:rPr lang="en-US" sz="4800" dirty="0" smtClean="0"/>
              <a:t>Use the reading on your notes sheet to fill in the graphic organizer.  Fill it in the same way that we filled out the one about Biggie and </a:t>
            </a:r>
            <a:r>
              <a:rPr lang="en-US" sz="4800" dirty="0" err="1" smtClean="0"/>
              <a:t>Tupac</a:t>
            </a:r>
            <a:r>
              <a:rPr lang="en-US" sz="4800" dirty="0" smtClean="0"/>
              <a:t>.  </a:t>
            </a:r>
            <a:endParaRPr lang="en-US" sz="4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0"/>
          <a:ext cx="6766560" cy="6801739"/>
        </p:xfrm>
        <a:graphic>
          <a:graphicData uri="http://schemas.openxmlformats.org/drawingml/2006/table">
            <a:tbl>
              <a:tblPr/>
              <a:tblGrid>
                <a:gridCol w="1939197"/>
                <a:gridCol w="4827363"/>
              </a:tblGrid>
              <a:tr h="1752600">
                <a:tc>
                  <a:txBody>
                    <a:bodyPr/>
                    <a:lstStyle/>
                    <a:p>
                      <a:pPr marL="0" marR="0" algn="l">
                        <a:lnSpc>
                          <a:spcPct val="115000"/>
                        </a:lnSpc>
                        <a:spcBef>
                          <a:spcPts val="0"/>
                        </a:spcBef>
                        <a:spcAft>
                          <a:spcPts val="0"/>
                        </a:spcAft>
                      </a:pPr>
                      <a:r>
                        <a:rPr lang="en-US" sz="1600" dirty="0">
                          <a:latin typeface="Calibri"/>
                          <a:ea typeface="Calibri"/>
                          <a:cs typeface="Times New Roman"/>
                        </a:rPr>
                        <a:t>Friends</a:t>
                      </a:r>
                      <a:endParaRPr lang="en-US" sz="1100" dirty="0">
                        <a:latin typeface="Calibri"/>
                        <a:ea typeface="Calibri"/>
                        <a:cs typeface="Times New Roman"/>
                      </a:endParaRPr>
                    </a:p>
                    <a:p>
                      <a:pPr marL="0" marR="0" algn="l">
                        <a:lnSpc>
                          <a:spcPct val="115000"/>
                        </a:lnSpc>
                        <a:spcBef>
                          <a:spcPts val="0"/>
                        </a:spcBef>
                        <a:spcAft>
                          <a:spcPts val="0"/>
                        </a:spcAft>
                      </a:pPr>
                      <a:r>
                        <a:rPr lang="en-US" sz="1100" dirty="0">
                          <a:latin typeface="Calibri"/>
                          <a:ea typeface="Calibri"/>
                          <a:cs typeface="Times New Roman"/>
                        </a:rPr>
                        <a:t>Why were they friends?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3200" dirty="0" smtClean="0">
                          <a:latin typeface="Calibri"/>
                          <a:ea typeface="Calibri"/>
                          <a:cs typeface="Times New Roman"/>
                        </a:rPr>
                        <a:t>Worked together to defeat the Axis powers in WWII</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3600">
                <a:tc>
                  <a:txBody>
                    <a:bodyPr/>
                    <a:lstStyle/>
                    <a:p>
                      <a:pPr marL="0" marR="0" algn="l">
                        <a:lnSpc>
                          <a:spcPct val="115000"/>
                        </a:lnSpc>
                        <a:spcBef>
                          <a:spcPts val="0"/>
                        </a:spcBef>
                        <a:spcAft>
                          <a:spcPts val="0"/>
                        </a:spcAft>
                      </a:pPr>
                      <a:r>
                        <a:rPr lang="en-US" sz="1600" dirty="0">
                          <a:latin typeface="Calibri"/>
                          <a:ea typeface="Calibri"/>
                          <a:cs typeface="Times New Roman"/>
                        </a:rPr>
                        <a:t>Turning Point</a:t>
                      </a:r>
                      <a:endParaRPr lang="en-US" sz="1100" dirty="0">
                        <a:latin typeface="Calibri"/>
                        <a:ea typeface="Calibri"/>
                        <a:cs typeface="Times New Roman"/>
                      </a:endParaRPr>
                    </a:p>
                    <a:p>
                      <a:pPr marL="0" marR="0" algn="l">
                        <a:lnSpc>
                          <a:spcPct val="115000"/>
                        </a:lnSpc>
                        <a:spcBef>
                          <a:spcPts val="0"/>
                        </a:spcBef>
                        <a:spcAft>
                          <a:spcPts val="0"/>
                        </a:spcAft>
                      </a:pPr>
                      <a:r>
                        <a:rPr lang="en-US" sz="1100" dirty="0">
                          <a:latin typeface="Calibri"/>
                          <a:ea typeface="Calibri"/>
                          <a:cs typeface="Times New Roman"/>
                        </a:rPr>
                        <a:t>What led them to become enemies</a:t>
                      </a:r>
                      <a:r>
                        <a:rPr lang="en-US" sz="1100" dirty="0" smtClean="0">
                          <a:latin typeface="Calibri"/>
                          <a:ea typeface="Calibri"/>
                          <a:cs typeface="Times New Roman"/>
                        </a:rPr>
                        <a:t>? </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800" baseline="0" dirty="0" smtClean="0">
                          <a:latin typeface="Calibri"/>
                          <a:ea typeface="Calibri"/>
                          <a:cs typeface="Times New Roman"/>
                        </a:rPr>
                        <a:t>The end of WWII , Soviet expansion in Europe and the U.S. dropping of the atom bomb led them to become enemies.  </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1221">
                <a:tc>
                  <a:txBody>
                    <a:bodyPr/>
                    <a:lstStyle/>
                    <a:p>
                      <a:pPr marL="0" marR="0" algn="l">
                        <a:lnSpc>
                          <a:spcPct val="115000"/>
                        </a:lnSpc>
                        <a:spcBef>
                          <a:spcPts val="0"/>
                        </a:spcBef>
                        <a:spcAft>
                          <a:spcPts val="0"/>
                        </a:spcAft>
                      </a:pPr>
                      <a:r>
                        <a:rPr lang="en-US" sz="1600" dirty="0">
                          <a:latin typeface="Calibri"/>
                          <a:ea typeface="Calibri"/>
                          <a:cs typeface="Times New Roman"/>
                        </a:rPr>
                        <a:t>Enemies</a:t>
                      </a:r>
                      <a:endParaRPr lang="en-US" sz="1100" dirty="0">
                        <a:latin typeface="Calibri"/>
                        <a:ea typeface="Calibri"/>
                        <a:cs typeface="Times New Roman"/>
                      </a:endParaRPr>
                    </a:p>
                    <a:p>
                      <a:pPr marL="0" marR="0" algn="l">
                        <a:lnSpc>
                          <a:spcPct val="115000"/>
                        </a:lnSpc>
                        <a:spcBef>
                          <a:spcPts val="0"/>
                        </a:spcBef>
                        <a:spcAft>
                          <a:spcPts val="0"/>
                        </a:spcAft>
                      </a:pPr>
                      <a:r>
                        <a:rPr lang="en-US" sz="1100" dirty="0">
                          <a:latin typeface="Calibri"/>
                          <a:ea typeface="Calibri"/>
                          <a:cs typeface="Times New Roman"/>
                        </a:rPr>
                        <a:t>Why were they enemies?  What kinds of conflict did they have?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800" dirty="0" smtClean="0">
                          <a:latin typeface="+mn-lt"/>
                          <a:ea typeface="Calibri"/>
                          <a:cs typeface="Times New Roman"/>
                        </a:rPr>
                        <a:t>The U.S. and the</a:t>
                      </a:r>
                      <a:r>
                        <a:rPr lang="en-US" sz="2800" baseline="0" dirty="0" smtClean="0">
                          <a:latin typeface="+mn-lt"/>
                          <a:ea typeface="Calibri"/>
                          <a:cs typeface="Times New Roman"/>
                        </a:rPr>
                        <a:t> Soviet Union distrusted one another because they thought that each was trying to spread their control across the world and either democracy or communism. </a:t>
                      </a:r>
                      <a:endParaRPr lang="en-US" sz="2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Germany after WWII</a:t>
            </a:r>
            <a:endParaRPr lang="en-US" dirty="0"/>
          </a:p>
        </p:txBody>
      </p:sp>
      <p:pic>
        <p:nvPicPr>
          <p:cNvPr id="26626" name="Picture 2" descr="dividedgermany"/>
          <p:cNvPicPr>
            <a:picLocks noChangeAspect="1" noChangeArrowheads="1"/>
          </p:cNvPicPr>
          <p:nvPr/>
        </p:nvPicPr>
        <p:blipFill>
          <a:blip r:embed="rId2" cstate="print"/>
          <a:srcRect/>
          <a:stretch>
            <a:fillRect/>
          </a:stretch>
        </p:blipFill>
        <p:spPr bwMode="auto">
          <a:xfrm>
            <a:off x="1443739" y="1371600"/>
            <a:ext cx="5719061" cy="54297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viet_takeover.gif"/>
          <p:cNvPicPr>
            <a:picLocks noGrp="1" noChangeAspect="1"/>
          </p:cNvPicPr>
          <p:nvPr>
            <p:ph idx="1"/>
          </p:nvPr>
        </p:nvPicPr>
        <p:blipFill>
          <a:blip r:embed="rId2" cstate="print"/>
          <a:srcRect/>
          <a:stretch>
            <a:fillRect/>
          </a:stretch>
        </p:blipFill>
        <p:spPr>
          <a:xfrm>
            <a:off x="228600" y="381000"/>
            <a:ext cx="8636000" cy="592455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Pretend to be either Truman (the President of the U.S.) or come </a:t>
            </a:r>
            <a:r>
              <a:rPr lang="en-US" dirty="0"/>
              <a:t>up with a plan to spread either communism or democracy throughout the world.  As part of your plan you must defend why communism is a better form of government or why democracy is a better form of government.  </a:t>
            </a:r>
            <a:r>
              <a:rPr lang="en-US" dirty="0" smtClean="0"/>
              <a:t>Please write at least 1 paragraph. </a:t>
            </a:r>
            <a:endParaRPr lang="en-US" dirty="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Warm-up</a:t>
            </a:r>
            <a:endParaRPr lang="en-US" dirty="0"/>
          </a:p>
        </p:txBody>
      </p:sp>
      <p:sp>
        <p:nvSpPr>
          <p:cNvPr id="3" name="Content Placeholder 2"/>
          <p:cNvSpPr>
            <a:spLocks noGrp="1"/>
          </p:cNvSpPr>
          <p:nvPr>
            <p:ph idx="1"/>
          </p:nvPr>
        </p:nvSpPr>
        <p:spPr>
          <a:xfrm>
            <a:off x="457200" y="1143000"/>
            <a:ext cx="8229600" cy="4983163"/>
          </a:xfrm>
        </p:spPr>
        <p:txBody>
          <a:bodyPr>
            <a:normAutofit fontScale="92500" lnSpcReduction="20000"/>
          </a:bodyPr>
          <a:lstStyle/>
          <a:p>
            <a:r>
              <a:rPr lang="en-US" sz="6600" dirty="0" smtClean="0"/>
              <a:t>What do you think it means to have a </a:t>
            </a:r>
            <a:r>
              <a:rPr lang="en-US" sz="6600" u="sng" dirty="0" smtClean="0"/>
              <a:t>Cold War?</a:t>
            </a:r>
          </a:p>
          <a:p>
            <a:r>
              <a:rPr lang="en-US" sz="6600" b="1" dirty="0" smtClean="0"/>
              <a:t>You Must sit where your folder is.  This is your group for the Unit!</a:t>
            </a:r>
            <a:endParaRPr lang="en-US" sz="6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War</a:t>
            </a:r>
            <a:endParaRPr lang="en-US" dirty="0"/>
          </a:p>
        </p:txBody>
      </p:sp>
      <p:sp>
        <p:nvSpPr>
          <p:cNvPr id="3" name="Content Placeholder 2"/>
          <p:cNvSpPr>
            <a:spLocks noGrp="1"/>
          </p:cNvSpPr>
          <p:nvPr>
            <p:ph idx="1"/>
          </p:nvPr>
        </p:nvSpPr>
        <p:spPr/>
        <p:txBody>
          <a:bodyPr>
            <a:normAutofit/>
          </a:bodyPr>
          <a:lstStyle/>
          <a:p>
            <a:r>
              <a:rPr lang="en-US" sz="4800" dirty="0"/>
              <a:t>a condition of rivalry, mistrust, and often open </a:t>
            </a:r>
            <a:r>
              <a:rPr lang="en-US" sz="4800" dirty="0" smtClean="0"/>
              <a:t>hatred </a:t>
            </a:r>
            <a:r>
              <a:rPr lang="en-US" sz="4800" dirty="0"/>
              <a:t>short of violence especially between </a:t>
            </a:r>
            <a:r>
              <a:rPr lang="en-US" sz="4800" dirty="0" smtClean="0"/>
              <a:t>powerful countries</a:t>
            </a:r>
            <a:endParaRPr lang="en-US"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Democracy v. Communism Game</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Each of you will receive a an envelope.  Each envelope has pieces of paper that are worth 1 Hershey kiss.</a:t>
            </a:r>
          </a:p>
          <a:p>
            <a:r>
              <a:rPr lang="en-US" dirty="0" smtClean="0"/>
              <a:t>You will play rocks, paper, shoot to win the pieces of paper from the others in your group.</a:t>
            </a:r>
          </a:p>
          <a:p>
            <a:r>
              <a:rPr lang="en-US" dirty="0" smtClean="0"/>
              <a:t>You will have three minutes to win as many pieces of paper as you can.  If you run out of paper you are done with the game.   </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Review</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Who has the most pieces of paper?</a:t>
            </a:r>
          </a:p>
          <a:p>
            <a:r>
              <a:rPr lang="en-US" dirty="0" smtClean="0"/>
              <a:t>Was it easier to win paper if you started with more paper?</a:t>
            </a:r>
          </a:p>
          <a:p>
            <a:r>
              <a:rPr lang="en-US" dirty="0" smtClean="0"/>
              <a:t>Is it fair to allow some people to start with more than others?</a:t>
            </a:r>
          </a:p>
          <a:p>
            <a:r>
              <a:rPr lang="en-US" dirty="0" smtClean="0"/>
              <a:t>If you are in the USSR or China split your papers equally among your whole group.  </a:t>
            </a:r>
          </a:p>
          <a:p>
            <a:r>
              <a:rPr lang="en-US" dirty="0" smtClean="0"/>
              <a:t>If you are in the US, France, or Great Britain keep the papers where they are.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Review</a:t>
            </a:r>
            <a:endParaRPr lang="en-US" dirty="0"/>
          </a:p>
        </p:txBody>
      </p:sp>
      <p:sp>
        <p:nvSpPr>
          <p:cNvPr id="3" name="Content Placeholder 2"/>
          <p:cNvSpPr>
            <a:spLocks noGrp="1"/>
          </p:cNvSpPr>
          <p:nvPr>
            <p:ph idx="1"/>
          </p:nvPr>
        </p:nvSpPr>
        <p:spPr/>
        <p:txBody>
          <a:bodyPr/>
          <a:lstStyle/>
          <a:p>
            <a:r>
              <a:rPr lang="en-US" dirty="0" smtClean="0"/>
              <a:t>Why did the Soviet Union and China have to share all of their paper equally?  </a:t>
            </a:r>
          </a:p>
          <a:p>
            <a:r>
              <a:rPr lang="en-US" dirty="0" smtClean="0"/>
              <a:t>What are some of the benefits of Communism? </a:t>
            </a:r>
          </a:p>
          <a:p>
            <a:r>
              <a:rPr lang="en-US" dirty="0" smtClean="0"/>
              <a:t>What are the benefits to Democracy/ Capitalism?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v. Communism</a:t>
            </a:r>
            <a:endParaRPr lang="en-US" dirty="0"/>
          </a:p>
        </p:txBody>
      </p:sp>
      <p:sp>
        <p:nvSpPr>
          <p:cNvPr id="3" name="Content Placeholder 2"/>
          <p:cNvSpPr>
            <a:spLocks noGrp="1"/>
          </p:cNvSpPr>
          <p:nvPr>
            <p:ph idx="1"/>
          </p:nvPr>
        </p:nvSpPr>
        <p:spPr>
          <a:xfrm>
            <a:off x="457200" y="1600200"/>
            <a:ext cx="8229600" cy="4525963"/>
          </a:xfrm>
        </p:spPr>
        <p:txBody>
          <a:bodyPr/>
          <a:lstStyle/>
          <a:p>
            <a:r>
              <a:rPr lang="en-US" u="sng" dirty="0" smtClean="0"/>
              <a:t>Democracy                                 Communism</a:t>
            </a:r>
          </a:p>
          <a:p>
            <a:pPr>
              <a:buNone/>
            </a:pPr>
            <a:r>
              <a:rPr lang="en-US" sz="2400" dirty="0" smtClean="0"/>
              <a:t>1. A form of government in        1. A form of government in which </a:t>
            </a:r>
          </a:p>
          <a:p>
            <a:pPr>
              <a:buNone/>
            </a:pPr>
            <a:r>
              <a:rPr lang="en-US" sz="2400" dirty="0" smtClean="0"/>
              <a:t>Which the people elect </a:t>
            </a:r>
            <a:r>
              <a:rPr lang="en-US" sz="2400" dirty="0" err="1" smtClean="0"/>
              <a:t>gov</a:t>
            </a:r>
            <a:r>
              <a:rPr lang="en-US" sz="2400" dirty="0" smtClean="0"/>
              <a:t>.       There is no private property and    </a:t>
            </a:r>
          </a:p>
          <a:p>
            <a:pPr>
              <a:buNone/>
            </a:pPr>
            <a:r>
              <a:rPr lang="en-US" sz="2400" dirty="0" smtClean="0"/>
              <a:t>Officials.  			    All people have the same </a:t>
            </a:r>
          </a:p>
          <a:p>
            <a:pPr>
              <a:buNone/>
            </a:pPr>
            <a:r>
              <a:rPr lang="en-US" sz="2400" dirty="0" smtClean="0"/>
              <a:t>  Relies on a capitalist form of      amount of money and property.</a:t>
            </a:r>
          </a:p>
          <a:p>
            <a:pPr>
              <a:buNone/>
            </a:pPr>
            <a:r>
              <a:rPr lang="en-US" sz="2400" dirty="0"/>
              <a:t>e</a:t>
            </a:r>
            <a:r>
              <a:rPr lang="en-US" sz="2400" dirty="0" smtClean="0"/>
              <a:t>conomy in which the </a:t>
            </a:r>
            <a:r>
              <a:rPr lang="en-US" sz="2400" dirty="0" err="1" smtClean="0"/>
              <a:t>gov</a:t>
            </a:r>
            <a:r>
              <a:rPr lang="en-US" sz="2400" dirty="0" smtClean="0"/>
              <a:t>.         2. Relies on a government </a:t>
            </a:r>
          </a:p>
          <a:p>
            <a:pPr>
              <a:buNone/>
            </a:pPr>
            <a:r>
              <a:rPr lang="en-US" sz="2400" dirty="0" smtClean="0"/>
              <a:t>Is less involved and there are      controlled economy.  </a:t>
            </a:r>
          </a:p>
          <a:p>
            <a:pPr>
              <a:buNone/>
            </a:pPr>
            <a:r>
              <a:rPr lang="en-US" sz="2400" dirty="0" smtClean="0"/>
              <a:t>Both winners and losers.  </a:t>
            </a:r>
            <a:endParaRPr lang="en-US" sz="2400" dirty="0"/>
          </a:p>
        </p:txBody>
      </p:sp>
      <p:cxnSp>
        <p:nvCxnSpPr>
          <p:cNvPr id="5" name="Straight Connector 4"/>
          <p:cNvCxnSpPr/>
          <p:nvPr/>
        </p:nvCxnSpPr>
        <p:spPr>
          <a:xfrm rot="5400000">
            <a:off x="2286000" y="4191000"/>
            <a:ext cx="41148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Bottom Line</a:t>
            </a:r>
            <a:endParaRPr lang="en-US" dirty="0"/>
          </a:p>
        </p:txBody>
      </p:sp>
      <p:sp>
        <p:nvSpPr>
          <p:cNvPr id="3" name="Content Placeholder 2"/>
          <p:cNvSpPr>
            <a:spLocks noGrp="1"/>
          </p:cNvSpPr>
          <p:nvPr>
            <p:ph idx="1"/>
          </p:nvPr>
        </p:nvSpPr>
        <p:spPr/>
        <p:txBody>
          <a:bodyPr/>
          <a:lstStyle/>
          <a:p>
            <a:r>
              <a:rPr lang="en-US" dirty="0" smtClean="0"/>
              <a:t>Democracy and Communism are different forms of government and economies that are not compatible and caused tension between the United States and the Soviet Union, the two superpowers of the time.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allies become enemies?</a:t>
            </a:r>
            <a:endParaRPr lang="en-US" dirty="0"/>
          </a:p>
        </p:txBody>
      </p:sp>
      <p:sp>
        <p:nvSpPr>
          <p:cNvPr id="3" name="Content Placeholder 2"/>
          <p:cNvSpPr>
            <a:spLocks noGrp="1"/>
          </p:cNvSpPr>
          <p:nvPr>
            <p:ph idx="1"/>
          </p:nvPr>
        </p:nvSpPr>
        <p:spPr/>
        <p:txBody>
          <a:bodyPr/>
          <a:lstStyle/>
          <a:p>
            <a:r>
              <a:rPr lang="en-US" dirty="0" smtClean="0"/>
              <a:t>The United States and the Soviet Union had been Allies during World War II and became quick enemies as the war ended.</a:t>
            </a:r>
          </a:p>
          <a:p>
            <a:r>
              <a:rPr lang="en-US" dirty="0" smtClean="0"/>
              <a:t>To help us understand what happened to the U.S and Soviet Union we are going to look at another pair who went from allies to enemies.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1722</TotalTime>
  <Words>592</Words>
  <Application>Microsoft Office PowerPoint</Application>
  <PresentationFormat>On-screen Show (4:3)</PresentationFormat>
  <Paragraphs>57</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Introduction to the Cold War</vt:lpstr>
      <vt:lpstr>Warm-up</vt:lpstr>
      <vt:lpstr>Cold War</vt:lpstr>
      <vt:lpstr>Democracy v. Communism Game</vt:lpstr>
      <vt:lpstr>Game Review</vt:lpstr>
      <vt:lpstr>Game Review</vt:lpstr>
      <vt:lpstr>Democracy v. Communism</vt:lpstr>
      <vt:lpstr>Bottom Line</vt:lpstr>
      <vt:lpstr>How do allies become enemies?</vt:lpstr>
      <vt:lpstr>Tupac v. Biggie</vt:lpstr>
      <vt:lpstr>Tupac v. Biggie</vt:lpstr>
      <vt:lpstr>Directions</vt:lpstr>
      <vt:lpstr>Slide 13</vt:lpstr>
      <vt:lpstr>Germany after WWII</vt:lpstr>
      <vt:lpstr>Slide 15</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Cold War</dc:title>
  <dc:creator>Sejal</dc:creator>
  <cp:lastModifiedBy>Sejal</cp:lastModifiedBy>
  <cp:revision>23</cp:revision>
  <dcterms:created xsi:type="dcterms:W3CDTF">2010-04-05T14:11:06Z</dcterms:created>
  <dcterms:modified xsi:type="dcterms:W3CDTF">2010-04-06T18:54:04Z</dcterms:modified>
</cp:coreProperties>
</file>